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72" r:id="rId7"/>
    <p:sldId id="376" r:id="rId8"/>
    <p:sldId id="377" r:id="rId9"/>
    <p:sldId id="378" r:id="rId10"/>
    <p:sldId id="379" r:id="rId11"/>
    <p:sldId id="380" r:id="rId12"/>
    <p:sldId id="385" r:id="rId13"/>
    <p:sldId id="381" r:id="rId14"/>
    <p:sldId id="382" r:id="rId15"/>
    <p:sldId id="383" r:id="rId16"/>
    <p:sldId id="384" r:id="rId17"/>
    <p:sldId id="386" r:id="rId18"/>
    <p:sldId id="387" r:id="rId19"/>
    <p:sldId id="388" r:id="rId20"/>
    <p:sldId id="389" r:id="rId21"/>
    <p:sldId id="390" r:id="rId22"/>
    <p:sldId id="391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392" r:id="rId42"/>
    <p:sldId id="411" r:id="rId43"/>
    <p:sldId id="2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0704" autoAdjust="0"/>
  </p:normalViewPr>
  <p:slideViewPr>
    <p:cSldViewPr snapToGrid="0">
      <p:cViewPr varScale="1">
        <p:scale>
          <a:sx n="144" d="100"/>
          <a:sy n="144" d="100"/>
        </p:scale>
        <p:origin x="8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2024-04-01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5:20:25.82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450 1235 24575,'1'-38'0,"2"0"0,7-39 0,-5 49 0,9-54 0,-3 1 0,0-92 0,-9 72 0,-4-92 0,-2 174 0,0 0 0,-1 0 0,-1 0 0,0 1 0,-2 0 0,0 0 0,-1 1 0,0 0 0,-2 1 0,-16-21 0,15 27 0,0 0 0,-1 1 0,0 0 0,0 1 0,-1 1 0,0 0 0,0 1 0,-1 0 0,0 1 0,0 0 0,-21-2 0,20 4 0,0 2 0,0 0 0,0 1 0,-21 2 0,23-1 0,1 0 0,-1-1 0,1 0 0,-1-1 0,1-1 0,-16-3 0,29 5 0,-1 0 0,1-1 0,-1 1 0,1 0 0,-1 0 0,1 0 0,0 0 0,-1 0 0,1-1 0,-1 1 0,1 0 0,-1 0 0,1-1 0,-1 1 0,1 0 0,0-1 0,-1 1 0,1 0 0,0-1 0,-1 1 0,1-1 0,0 1 0,0-1 0,-1 1 0,1 0 0,0-1 0,0 1 0,0-1 0,0 1 0,0-1 0,-1 1 0,1-1 0,0 1 0,0-1 0,0 1 0,1-2 0,12-16 0,28-9 0,-22 18 0,0 1 0,1 1 0,0 0 0,0 2 0,1 1 0,0 0 0,0 1 0,0 1 0,27 2 0,7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5:20:39.7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1 226 24575,'0'-4'0,"1"0"0,0 0 0,0 0 0,0 1 0,0-1 0,1 0 0,-1 1 0,1-1 0,0 1 0,0 0 0,0 0 0,5-6 0,37-36 0,-33 35 0,-1 1 0,1 0 0,0 1 0,0 1 0,0 0 0,1 1 0,0 0 0,15-6 0,94-23 0,-86 26 0,-17 5 0,1 1 0,-1 1 0,1 1 0,-1 1 0,1 0 0,0 1 0,20 5 0,7 2 0,74 25 0,5 27-1365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05:20:49.68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17 1 24575,'1'0'0,"1"1"0,-1-1 0,0 1 0,0-1 0,0 1 0,-1 0 0,1 0 0,0-1 0,0 1 0,0 0 0,0 0 0,-1 0 0,1 0 0,0 0 0,-1 0 0,1 0 0,-1 0 0,1 0 0,-1 0 0,0 0 0,1 1 0,-1-1 0,0 0 0,0 0 0,0 0 0,0 0 0,0 1 0,0 1 0,-1 36 0,-5-10 0,-20 116 0,26-138-178,0 0 0,0 0 0,1 0-1,0 0 1,1 0 0,2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2024-04-01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68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Preferably we want each digit to be 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9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is the premier lang for data science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allow for quick visualization of our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KeplerMapper</a:t>
            </a:r>
            <a:r>
              <a:rPr lang="en-US" dirty="0"/>
              <a:t> provides the implementation of the mapper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Matplotlib allows us to visualize data points, MNIST digits,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NumPy is useful for its data structures and data reshaping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provided the MNIST data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Scikit learn provided many of the tools for data projection, and also created </a:t>
            </a:r>
            <a:r>
              <a:rPr lang="en-US" dirty="0" err="1"/>
              <a:t>KeplerMapper</a:t>
            </a:r>
            <a:r>
              <a:rPr lang="en-US" dirty="0"/>
              <a:t>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47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x arrays contain the 28 x 28 matrices for each image in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arrays contain the labels for each image in the x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arbitrarily chose to use the train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56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data points, so we’re going to convert our 28x28 matrices into 784-dimension vectors so they can be projected into 2D vectors (like on a typical Cartesian graph (x, y))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we’ll have our actual data points and the label for each data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77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algorithm helps us pick 10 images from each digit to add to our analysis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Theoretically you could select a different part of the data set by starting </a:t>
            </a:r>
            <a:r>
              <a:rPr lang="en-US" dirty="0" err="1"/>
              <a:t>old_index</a:t>
            </a:r>
            <a:r>
              <a:rPr lang="en-US" dirty="0"/>
              <a:t> at a different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9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UMAP = Uniform Manifold Approximation and Projection for Dimension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95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pipeline of projections changes the end 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Projection is the “lens” through which you see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5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8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5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2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Intuitively we know that 9, 0, and 6 are somewhat similar in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51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7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11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74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71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1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75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24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0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6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5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There’s definite operations we can use to get from one number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28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Kind of like a ground truth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45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21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 https://scikit-learn.org/stable/modules/clustering.html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115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91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8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8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links to https://github.com/LumaDevelopment/ArtificialIntelligence/tree/main/GraduateProject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7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that’s not universally applicable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we have the science of topology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 this point cloud, what features or shapes define these points?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Definition from Oxford Languages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Picture from https://www.youtube.com/watch?v=h0bnG1Wavag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7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way of seeing what geometric features define this data is by drawing circles around each point, and increasing their diameter (d)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circles overlap, edges are formed between the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you see these points and edges form shapes as d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for instance this middle circle here could last when d is in the range [2, 8]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that the larger the range of d, the more important the shapes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helps us extract important features from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technique is called persistent homology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Pictures from https://www.youtube.com/watch?v=h0bnG1Wavag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4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we know the important features of data, we can reduce the dimensionality of the data while maintaining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with reduced dimensionality, we can make data analysis easier with structures like covers, graphs,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0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mapper algorithm is a way we can analyze the relationships between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reduce the dimensionality of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clusters (covers of data points)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a graph where clusters are nodes and edges are where the clusters share members</a:t>
            </a:r>
          </a:p>
          <a:p>
            <a:endParaRPr lang="en-US" dirty="0"/>
          </a:p>
          <a:p>
            <a:r>
              <a:rPr lang="en-US" dirty="0"/>
              <a:t>Picture from https://www.youtube.com/watch?v=NlMrvCYlOOQ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8E4EB-F480-D064-C851-ABDB77EC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4B9E6-4797-CF79-CB88-EC8A83F51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48890-2554-CAEB-D683-8BA49C741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31130-AAAE-86AE-BD3A-ACA2273F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5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MNIST images are 28 x 28 images, with each pixel being represented by a number from 0 to 255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lower the number the closer to black, the higher the number the closer to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7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aDevelopment/ArtificialIntelligence/tree/main/GraduateProjec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>
                <a:latin typeface="Heebo Medium" pitchFamily="2" charset="-79"/>
                <a:cs typeface="Heebo Medium" pitchFamily="2" charset="-79"/>
              </a:rPr>
              <a:t>Topological</a:t>
            </a:r>
            <a:br>
              <a:rPr lang="en-US" dirty="0">
                <a:latin typeface="Heebo Medium" pitchFamily="2" charset="-79"/>
                <a:cs typeface="Heebo Medium" pitchFamily="2" charset="-79"/>
              </a:rPr>
            </a:br>
            <a:r>
              <a:rPr lang="en-US" dirty="0">
                <a:latin typeface="Heebo Medium" pitchFamily="2" charset="-79"/>
                <a:cs typeface="Heebo Medium" pitchFamily="2" charset="-79"/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Joshua Sheldon, Justin Barnwell, Michelle </a:t>
            </a:r>
            <a:r>
              <a:rPr lang="en-US" dirty="0" err="1"/>
              <a:t>Arubi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0916-BF8A-8DDD-45D1-103CA626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7551-AE80-D8AE-15C2-6A09B571E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Data &amp;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6B50-0E9A-4073-D9B0-64CDAB6B5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Digit data with detracted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64107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A9057-EBEF-8840-7CC2-232243980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E46C-4C15-AB9E-A5FF-9BCC8A95A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867" y="892177"/>
            <a:ext cx="8779933" cy="1325563"/>
          </a:xfrm>
        </p:spPr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ECBC7-C17D-B3F6-09A8-776B09E4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ADFCF-0384-E605-ADED-AECE30BB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black square with white lines&#10;&#10;Description automatically generated">
            <a:extLst>
              <a:ext uri="{FF2B5EF4-FFF2-40B4-BE49-F238E27FC236}">
                <a16:creationId xmlns:a16="http://schemas.microsoft.com/office/drawing/2014/main" id="{787AE193-A681-5ABD-D149-34437BF2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46" y="2217740"/>
            <a:ext cx="1426467" cy="1417323"/>
          </a:xfrm>
          <a:prstGeom prst="rect">
            <a:avLst/>
          </a:prstGeom>
        </p:spPr>
      </p:pic>
      <p:pic>
        <p:nvPicPr>
          <p:cNvPr id="7" name="Picture 6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3251E311-7018-DF4B-F51E-1D43FF74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013" y="2217740"/>
            <a:ext cx="1426467" cy="1417323"/>
          </a:xfrm>
          <a:prstGeom prst="rect">
            <a:avLst/>
          </a:prstGeom>
        </p:spPr>
      </p:pic>
      <p:pic>
        <p:nvPicPr>
          <p:cNvPr id="11" name="Picture 10" descr="A black square with white lines in it&#10;&#10;Description automatically generated">
            <a:extLst>
              <a:ext uri="{FF2B5EF4-FFF2-40B4-BE49-F238E27FC236}">
                <a16:creationId xmlns:a16="http://schemas.microsoft.com/office/drawing/2014/main" id="{4CC87A52-EA78-9B8C-AD70-76CDEF1D2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801" y="2217739"/>
            <a:ext cx="1426467" cy="1417323"/>
          </a:xfrm>
          <a:prstGeom prst="rect">
            <a:avLst/>
          </a:prstGeom>
        </p:spPr>
      </p:pic>
      <p:pic>
        <p:nvPicPr>
          <p:cNvPr id="13" name="Picture 12" descr="A black square with white lines&#10;&#10;Description automatically generated">
            <a:extLst>
              <a:ext uri="{FF2B5EF4-FFF2-40B4-BE49-F238E27FC236}">
                <a16:creationId xmlns:a16="http://schemas.microsoft.com/office/drawing/2014/main" id="{2D91AA84-AA50-BE45-E0F3-A99AF7910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268" y="2217739"/>
            <a:ext cx="1426467" cy="1417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942628-F32A-120F-7E80-45C6968A8DC9}"/>
              </a:ext>
            </a:extLst>
          </p:cNvPr>
          <p:cNvSpPr txBox="1"/>
          <p:nvPr/>
        </p:nvSpPr>
        <p:spPr>
          <a:xfrm>
            <a:off x="2570546" y="4101352"/>
            <a:ext cx="7496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Library of </a:t>
            </a:r>
            <a:r>
              <a:rPr lang="en-US" sz="2800" dirty="0" err="1"/>
              <a:t>grasycale</a:t>
            </a:r>
            <a:r>
              <a:rPr lang="en-US" sz="2800" dirty="0"/>
              <a:t> handwritten digit images.</a:t>
            </a:r>
          </a:p>
        </p:txBody>
      </p:sp>
    </p:spTree>
    <p:extLst>
      <p:ext uri="{BB962C8B-B14F-4D97-AF65-F5344CB8AC3E}">
        <p14:creationId xmlns:p14="http://schemas.microsoft.com/office/powerpoint/2010/main" val="4133432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618"/>
            <a:ext cx="10515600" cy="744257"/>
          </a:xfrm>
        </p:spPr>
        <p:txBody>
          <a:bodyPr/>
          <a:lstStyle/>
          <a:p>
            <a:r>
              <a:rPr lang="en-US" dirty="0"/>
              <a:t>MNIST Digit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E9EF0-F151-4647-F9B7-18B29F9B953B}"/>
              </a:ext>
            </a:extLst>
          </p:cNvPr>
          <p:cNvSpPr txBox="1"/>
          <p:nvPr/>
        </p:nvSpPr>
        <p:spPr>
          <a:xfrm>
            <a:off x="6096000" y="1047908"/>
            <a:ext cx="5452782" cy="523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[[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3  18  18  18 126 136 175  26 166 255 247 127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30  36  94 154 170 253 253 253 253 253 225 172 253 242 195  64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49 238 253 253 253 253 253 253 253 253 251  93  82  82  56  39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18 219 253 253 253 253 253 198 182 247 241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80 156 107 253 253 205  11   0  43 154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14   1 154 253  90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139 253 190   2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11 190 253  70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35 241 225 160 108   1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81 240 253 253 119  25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45 186 253 253 150  27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16  93 252 253 187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249 253 249  64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46 130 183 253 253 207   2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39 148 229 253 253 253 250 182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24 114 221 253 253 253 253 201  78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23  66 213 253 253 253 253 198  81   2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18 171 219 253 253 253 253 195  80   9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55 172 226 253 253 253 253 244 133  11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</a:t>
            </a:r>
            <a:r>
              <a:rPr lang="en-US" sz="600" b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136 253 253 253 212 135 132  16   </a:t>
            </a: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</a:t>
            </a:r>
          </a:p>
          <a:p>
            <a:pPr>
              <a:lnSpc>
                <a:spcPct val="200000"/>
              </a:lnSpc>
            </a:pPr>
            <a:r>
              <a:rPr lang="en-US" sz="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[  0   0   0   0   0   0   0   0   0   0   0   0   0   0   0   0   0   0   0   0   0   0   0   0   0   0   0   0]]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22AB4C-BB1C-86E3-0B3B-6CDAA2EA6885}"/>
              </a:ext>
            </a:extLst>
          </p:cNvPr>
          <p:cNvGrpSpPr/>
          <p:nvPr/>
        </p:nvGrpSpPr>
        <p:grpSpPr>
          <a:xfrm>
            <a:off x="1207212" y="1047908"/>
            <a:ext cx="3507100" cy="5235408"/>
            <a:chOff x="1018953" y="1109382"/>
            <a:chExt cx="3507100" cy="5235408"/>
          </a:xfrm>
        </p:grpSpPr>
        <p:pic>
          <p:nvPicPr>
            <p:cNvPr id="11" name="Picture 10" descr="A black square with white lines&#10;&#10;Description automatically generated">
              <a:extLst>
                <a:ext uri="{FF2B5EF4-FFF2-40B4-BE49-F238E27FC236}">
                  <a16:creationId xmlns:a16="http://schemas.microsoft.com/office/drawing/2014/main" id="{39E5FA4E-C7D0-2A15-01BB-FB0AEBE6B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198" y="1109382"/>
              <a:ext cx="1426467" cy="14173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40D5E6-604E-F1A1-EA88-EA7B17A78346}"/>
                </a:ext>
              </a:extLst>
            </p:cNvPr>
            <p:cNvSpPr txBox="1"/>
            <p:nvPr/>
          </p:nvSpPr>
          <p:spPr>
            <a:xfrm>
              <a:off x="1018953" y="3074547"/>
              <a:ext cx="35029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28x28 matrix of numbers [0, 255]</a:t>
              </a:r>
            </a:p>
            <a:p>
              <a:pPr algn="ctr"/>
              <a:r>
                <a:rPr lang="en-US" sz="2800" dirty="0"/>
                <a:t>(8 bit unsigned </a:t>
              </a:r>
              <a:r>
                <a:rPr lang="en-US" sz="2800" dirty="0" err="1"/>
                <a:t>ints</a:t>
              </a:r>
              <a:r>
                <a:rPr lang="en-US" sz="2800" dirty="0"/>
                <a:t>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4B0D1-3FCF-2B68-A292-8DD9E5547D53}"/>
                </a:ext>
              </a:extLst>
            </p:cNvPr>
            <p:cNvGrpSpPr/>
            <p:nvPr/>
          </p:nvGrpSpPr>
          <p:grpSpPr>
            <a:xfrm>
              <a:off x="1018953" y="5007385"/>
              <a:ext cx="3507100" cy="1337405"/>
              <a:chOff x="1023094" y="4348138"/>
              <a:chExt cx="3507100" cy="1337405"/>
            </a:xfrm>
          </p:grpSpPr>
          <p:pic>
            <p:nvPicPr>
              <p:cNvPr id="14" name="Picture 13" descr="A white object with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4E6ACAE0-CA07-993F-8D90-2759E34C8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094" y="4348138"/>
                <a:ext cx="3502959" cy="87574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981412-6D1A-9660-159D-B96B6940C0E5}"/>
                  </a:ext>
                </a:extLst>
              </p:cNvPr>
              <p:cNvSpPr txBox="1"/>
              <p:nvPr/>
            </p:nvSpPr>
            <p:spPr>
              <a:xfrm>
                <a:off x="1023094" y="5223878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0D6E5C-ABB7-D6CF-3F23-4510674694A9}"/>
                  </a:ext>
                </a:extLst>
              </p:cNvPr>
              <p:cNvSpPr txBox="1"/>
              <p:nvPr/>
            </p:nvSpPr>
            <p:spPr>
              <a:xfrm>
                <a:off x="3802110" y="5223878"/>
                <a:ext cx="728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255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FD68AF-DCD7-109E-285A-138C594DA3BB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770432" y="2526705"/>
              <a:ext cx="1" cy="54784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18F46E-18B5-49A9-5078-518BE4064214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4710171" y="3665612"/>
            <a:ext cx="1385829" cy="39959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8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44C9-E486-9A43-F2B3-7C9F3085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660B-66A2-6695-A746-04B15245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097" y="779541"/>
            <a:ext cx="5876926" cy="1204912"/>
          </a:xfrm>
        </p:spPr>
        <p:txBody>
          <a:bodyPr>
            <a:normAutofit/>
          </a:bodyPr>
          <a:lstStyle/>
          <a:p>
            <a:r>
              <a:rPr lang="en-US" sz="4000" dirty="0"/>
              <a:t>Our Objective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56D3-642F-DDFE-6722-63E16C7A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E3021-E9DA-9402-FB74-9573F18C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40721F0-6F28-7CC5-3207-1C560D3AF14F}"/>
              </a:ext>
            </a:extLst>
          </p:cNvPr>
          <p:cNvSpPr txBox="1">
            <a:spLocks/>
          </p:cNvSpPr>
          <p:nvPr/>
        </p:nvSpPr>
        <p:spPr>
          <a:xfrm>
            <a:off x="5464097" y="2430501"/>
            <a:ext cx="6324600" cy="3479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Select 10 MNIST images for each digit (100 total)</a:t>
            </a:r>
          </a:p>
          <a:p>
            <a:r>
              <a:rPr lang="en-US" sz="3200" dirty="0"/>
              <a:t>Analyze them with the Mapper algorithm</a:t>
            </a:r>
          </a:p>
          <a:p>
            <a:r>
              <a:rPr lang="en-US" sz="3200" dirty="0"/>
              <a:t>Visualize the relationships between digits</a:t>
            </a:r>
          </a:p>
        </p:txBody>
      </p:sp>
    </p:spTree>
    <p:extLst>
      <p:ext uri="{BB962C8B-B14F-4D97-AF65-F5344CB8AC3E}">
        <p14:creationId xmlns:p14="http://schemas.microsoft.com/office/powerpoint/2010/main" val="243096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0916-BF8A-8DDD-45D1-103CA626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7551-AE80-D8AE-15C2-6A09B571E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Implementation &amp;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6B50-0E9A-4073-D9B0-64CDAB6B5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You’re in the weeds: beware Pythons</a:t>
            </a:r>
          </a:p>
        </p:txBody>
      </p:sp>
    </p:spTree>
    <p:extLst>
      <p:ext uri="{BB962C8B-B14F-4D97-AF65-F5344CB8AC3E}">
        <p14:creationId xmlns:p14="http://schemas.microsoft.com/office/powerpoint/2010/main" val="277566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170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9B77F33-DEA0-B8D6-8B17-FA8095F8A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483" y="1162671"/>
            <a:ext cx="1144865" cy="139240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E4022F-961C-0574-3261-374F571DD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8207" y="1040296"/>
            <a:ext cx="1304106" cy="1511577"/>
          </a:xfrm>
          <a:prstGeom prst="rect">
            <a:avLst/>
          </a:prstGeom>
        </p:spPr>
      </p:pic>
      <p:pic>
        <p:nvPicPr>
          <p:cNvPr id="13" name="Picture 12" descr="A white star in a circle&#10;&#10;Description automatically generated">
            <a:extLst>
              <a:ext uri="{FF2B5EF4-FFF2-40B4-BE49-F238E27FC236}">
                <a16:creationId xmlns:a16="http://schemas.microsoft.com/office/drawing/2014/main" id="{47942253-F4D0-BB2F-8F1C-B64589150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70" y="1040296"/>
            <a:ext cx="1496669" cy="15155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880EDAB-C976-F8AB-9716-D17AA63A0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4456" y="1203140"/>
            <a:ext cx="4941196" cy="1185887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631C07F5-07E2-FEC4-5AAB-CE2A77792D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3" y="2853057"/>
            <a:ext cx="3862387" cy="173740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F2F48E0-FDDD-BC6C-856F-D96955DCE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991" y="2868441"/>
            <a:ext cx="5090817" cy="2740291"/>
          </a:xfrm>
          <a:prstGeom prst="rect">
            <a:avLst/>
          </a:prstGeom>
        </p:spPr>
      </p:pic>
      <p:pic>
        <p:nvPicPr>
          <p:cNvPr id="21" name="Picture 20" descr="A black and grey logo&#10;&#10;Description automatically generated">
            <a:extLst>
              <a:ext uri="{FF2B5EF4-FFF2-40B4-BE49-F238E27FC236}">
                <a16:creationId xmlns:a16="http://schemas.microsoft.com/office/drawing/2014/main" id="{8E33F9F3-EE1A-71BC-F04F-9D61F69263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483" y="4805727"/>
            <a:ext cx="3862387" cy="11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6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Importing MNIST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8E7D4-AF7E-C733-B4CE-B0B01018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8656" y="1709074"/>
            <a:ext cx="5999887" cy="41248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r>
              <a:rPr lang="en-US" sz="2800" dirty="0"/>
              <a:t> provides the MNIST dataset through 4 arrays: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x_train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: (60000,28,28)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y_train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: (60000,)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x_test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 : (60000,28,28)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y_test</a:t>
            </a:r>
            <a:r>
              <a:rPr lang="en-US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 : (60000,)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x = image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 = 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F9516B-88FC-B2AF-0626-09D9806466A7}"/>
              </a:ext>
            </a:extLst>
          </p:cNvPr>
          <p:cNvSpPr/>
          <p:nvPr/>
        </p:nvSpPr>
        <p:spPr>
          <a:xfrm>
            <a:off x="1466004" y="2618764"/>
            <a:ext cx="4850296" cy="8945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FAFC-218E-0B67-BBC2-594C3A5F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768" y="362746"/>
            <a:ext cx="3259576" cy="59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6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939568"/>
          </a:xfrm>
        </p:spPr>
        <p:txBody>
          <a:bodyPr/>
          <a:lstStyle/>
          <a:p>
            <a:r>
              <a:rPr lang="en-US" dirty="0"/>
              <a:t>Storing Digits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3C7D8-B092-29CA-A768-79B9BCD1543C}"/>
              </a:ext>
            </a:extLst>
          </p:cNvPr>
          <p:cNvSpPr txBox="1"/>
          <p:nvPr/>
        </p:nvSpPr>
        <p:spPr>
          <a:xfrm>
            <a:off x="1749287" y="1751617"/>
            <a:ext cx="86934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Converting 28x28 matrices to 784-dimension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Three new data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scadia Code" panose="020B0609020000020004" pitchFamily="49" charset="0"/>
                <a:cs typeface="Cascadia Code" panose="020B0609020000020004" pitchFamily="49" charset="0"/>
              </a:rPr>
              <a:t>data   : array(100,784)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scadia Code" panose="020B0609020000020004" pitchFamily="49" charset="0"/>
                <a:cs typeface="Cascadia Code" panose="020B0609020000020004" pitchFamily="49" charset="0"/>
              </a:rPr>
              <a:t>labels : array(100,)</a:t>
            </a:r>
          </a:p>
        </p:txBody>
      </p:sp>
    </p:spTree>
    <p:extLst>
      <p:ext uri="{BB962C8B-B14F-4D97-AF65-F5344CB8AC3E}">
        <p14:creationId xmlns:p14="http://schemas.microsoft.com/office/powerpoint/2010/main" val="376459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627429"/>
          </a:xfrm>
        </p:spPr>
        <p:txBody>
          <a:bodyPr/>
          <a:lstStyle/>
          <a:p>
            <a:r>
              <a:rPr lang="en-US" dirty="0"/>
              <a:t>Selection Algorithm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2C675-C1E7-94E1-1844-86730115DE8C}"/>
              </a:ext>
            </a:extLst>
          </p:cNvPr>
          <p:cNvSpPr txBox="1"/>
          <p:nvPr/>
        </p:nvSpPr>
        <p:spPr>
          <a:xfrm>
            <a:off x="1969604" y="990633"/>
            <a:ext cx="82527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# Keep track of how many of each digit we’ve collected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added = new size 10 array, initialized to 0s</a:t>
            </a: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# Select digits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old_index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= 0 # For traversing through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Keras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MNIST arrays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new_index</a:t>
            </a: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= 0 # For traversing through our arrays</a:t>
            </a:r>
          </a:p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while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all(value == 10 </a:t>
            </a: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value </a:t>
            </a: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in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added):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digit =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train_y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old_index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added[digit] &lt; 10: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# Add label in format: &lt;digit&gt; (#&lt;occurrence&gt;)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labels.append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(label)</a:t>
            </a: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# </a:t>
            </a:r>
            <a:r>
              <a:rPr lang="en-US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Reduce dimensionality 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and add to array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data[</a:t>
            </a:r>
            <a:r>
              <a:rPr lang="en-US" sz="16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new_index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] =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train_x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old_index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].</a:t>
            </a:r>
            <a:r>
              <a:rPr lang="en-US" sz="1600" dirty="0">
                <a:solidFill>
                  <a:srgbClr val="00B0F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reshape(-1)</a:t>
            </a: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# Increment occurrences of digit and position in data array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added[digit] += 1</a:t>
            </a: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1600" dirty="0" err="1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new_index</a:t>
            </a:r>
            <a:r>
              <a:rPr lang="en-US" sz="1600" dirty="0">
                <a:solidFill>
                  <a:srgbClr val="00B05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+= 1</a:t>
            </a:r>
          </a:p>
          <a:p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old_index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+= 1</a:t>
            </a:r>
          </a:p>
        </p:txBody>
      </p:sp>
    </p:spTree>
    <p:extLst>
      <p:ext uri="{BB962C8B-B14F-4D97-AF65-F5344CB8AC3E}">
        <p14:creationId xmlns:p14="http://schemas.microsoft.com/office/powerpoint/2010/main" val="191865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2ADE-FBEC-0896-422F-CC49F947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FC14-C2D4-A459-3E1D-2EFBCAB8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25" y="889109"/>
            <a:ext cx="9612350" cy="660181"/>
          </a:xfrm>
        </p:spPr>
        <p:txBody>
          <a:bodyPr>
            <a:normAutofit/>
          </a:bodyPr>
          <a:lstStyle/>
          <a:p>
            <a:r>
              <a:rPr lang="en-US" dirty="0"/>
              <a:t>Reducing Dimensionality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9049EC3-B47F-98FF-3060-C5DA62BB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19995E8-BFE9-937B-3E16-FA603382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308B2-161D-5D25-7E8F-525C0002EA1F}"/>
              </a:ext>
            </a:extLst>
          </p:cNvPr>
          <p:cNvSpPr txBox="1"/>
          <p:nvPr/>
        </p:nvSpPr>
        <p:spPr>
          <a:xfrm>
            <a:off x="1577009" y="2183105"/>
            <a:ext cx="9037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Now we apply a series of </a:t>
            </a:r>
            <a:r>
              <a:rPr lang="en-US" sz="2800" b="1" dirty="0"/>
              <a:t>projections </a:t>
            </a:r>
            <a:r>
              <a:rPr lang="en-US" sz="2800" dirty="0"/>
              <a:t>to reduce our data from 784 dimensions to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Example: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Isometric Mapping – 784 -&gt; 100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UMAP* – 100 -&gt;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Other popular projections: PCA, t-SNE, Feature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Each projection may have different strengths/objectives.</a:t>
            </a:r>
          </a:p>
        </p:txBody>
      </p:sp>
    </p:spTree>
    <p:extLst>
      <p:ext uri="{BB962C8B-B14F-4D97-AF65-F5344CB8AC3E}">
        <p14:creationId xmlns:p14="http://schemas.microsoft.com/office/powerpoint/2010/main" val="329134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6"/>
            <a:ext cx="2895600" cy="763750"/>
          </a:xfrm>
        </p:spPr>
        <p:txBody>
          <a:bodyPr>
            <a:normAutofit/>
          </a:bodyPr>
          <a:lstStyle/>
          <a:p>
            <a:r>
              <a:rPr lang="en-US" sz="2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088197"/>
            <a:ext cx="2895600" cy="3964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TDA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&amp;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&amp;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118"/>
            <a:ext cx="10515600" cy="761310"/>
          </a:xfrm>
        </p:spPr>
        <p:txBody>
          <a:bodyPr/>
          <a:lstStyle/>
          <a:p>
            <a:r>
              <a:rPr lang="en-US" dirty="0"/>
              <a:t>Projection as a Lens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77EDD95-CBCD-3318-0E13-F70E2B52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62" y="1466818"/>
            <a:ext cx="4662210" cy="4496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3304D-FF1F-C1AB-A7AD-966BD3854092}"/>
              </a:ext>
            </a:extLst>
          </p:cNvPr>
          <p:cNvSpPr txBox="1"/>
          <p:nvPr/>
        </p:nvSpPr>
        <p:spPr>
          <a:xfrm>
            <a:off x="355732" y="2560726"/>
            <a:ext cx="1948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Isometric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MinMax</a:t>
            </a:r>
            <a:r>
              <a:rPr lang="en-US" dirty="0"/>
              <a:t> Scaler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T-SNE</a:t>
            </a:r>
          </a:p>
        </p:txBody>
      </p: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9FB750BA-C3AF-5BDD-8886-FE2F52019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33" y="1466818"/>
            <a:ext cx="4322895" cy="44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7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Cover, Cluster, and Graph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6AA2-B368-E6D3-1248-4012A1D9E421}"/>
              </a:ext>
            </a:extLst>
          </p:cNvPr>
          <p:cNvSpPr txBox="1"/>
          <p:nvPr/>
        </p:nvSpPr>
        <p:spPr>
          <a:xfrm>
            <a:off x="1673087" y="2090172"/>
            <a:ext cx="88458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Now that our data is in 2 dimensions, we can create a cover, cluster the data, and construct a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Will refer to these operations as </a:t>
            </a:r>
            <a:r>
              <a:rPr lang="en-US" sz="2800" b="1" dirty="0"/>
              <a:t>mapping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tried two types of mapping: </a:t>
            </a:r>
            <a:r>
              <a:rPr lang="en-US" sz="2800" b="1" dirty="0"/>
              <a:t>informed </a:t>
            </a:r>
            <a:r>
              <a:rPr lang="en-US" sz="2800" dirty="0"/>
              <a:t>and </a:t>
            </a:r>
            <a:r>
              <a:rPr lang="en-US" sz="2800" b="1" dirty="0"/>
              <a:t>uninformed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difference between these two is knowledge of the digit that each data point represents.</a:t>
            </a:r>
          </a:p>
        </p:txBody>
      </p:sp>
    </p:spTree>
    <p:extLst>
      <p:ext uri="{BB962C8B-B14F-4D97-AF65-F5344CB8AC3E}">
        <p14:creationId xmlns:p14="http://schemas.microsoft.com/office/powerpoint/2010/main" val="190408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1" y="959694"/>
            <a:ext cx="5774657" cy="5285100"/>
            <a:chOff x="3208669" y="1042899"/>
            <a:chExt cx="5774657" cy="5285100"/>
          </a:xfrm>
        </p:grpSpPr>
        <p:pic>
          <p:nvPicPr>
            <p:cNvPr id="10" name="Picture 9" descr="A graph with many colored dots&#10;&#10;Description automatically generated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669" y="1997006"/>
              <a:ext cx="5774657" cy="4330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Step 1: Create concave hulls around all points of a digit.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01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1" y="959694"/>
            <a:ext cx="5774657" cy="5285099"/>
            <a:chOff x="3208669" y="1042899"/>
            <a:chExt cx="5774657" cy="52850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69" y="1997006"/>
              <a:ext cx="5774657" cy="4330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5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5" cy="5285099"/>
            <a:chOff x="3208670" y="1042899"/>
            <a:chExt cx="5774655" cy="52850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5" cy="4330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515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5" cy="5285098"/>
            <a:chOff x="3208670" y="1042899"/>
            <a:chExt cx="5774655" cy="5285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5" cy="43309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17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4" cy="5285098"/>
            <a:chOff x="3208670" y="1042899"/>
            <a:chExt cx="5774654" cy="5285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4" cy="43309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657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4" cy="5285097"/>
            <a:chOff x="3208670" y="1042899"/>
            <a:chExt cx="5774654" cy="52850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4" cy="43309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92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3" cy="5285097"/>
            <a:chOff x="3208670" y="1042899"/>
            <a:chExt cx="5774653" cy="52850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3" cy="43309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889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2" y="959694"/>
            <a:ext cx="5774653" cy="5285096"/>
            <a:chOff x="3208670" y="1042899"/>
            <a:chExt cx="5774653" cy="5285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0" y="1997006"/>
              <a:ext cx="5774653" cy="43309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7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70916-BF8A-8DDD-45D1-103CA626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7551-AE80-D8AE-15C2-6A09B571E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Intro to TDA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6B50-0E9A-4073-D9B0-64CDAB6B5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The science of shapes</a:t>
            </a:r>
          </a:p>
        </p:txBody>
      </p:sp>
    </p:spTree>
    <p:extLst>
      <p:ext uri="{BB962C8B-B14F-4D97-AF65-F5344CB8AC3E}">
        <p14:creationId xmlns:p14="http://schemas.microsoft.com/office/powerpoint/2010/main" val="3282007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3" y="959694"/>
            <a:ext cx="5774651" cy="5285096"/>
            <a:chOff x="3208671" y="1042899"/>
            <a:chExt cx="5774651" cy="5285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1" y="1997006"/>
              <a:ext cx="5774651" cy="43309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580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3" y="959694"/>
            <a:ext cx="5774651" cy="5285095"/>
            <a:chOff x="3208671" y="1042899"/>
            <a:chExt cx="5774651" cy="52850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1" y="1997006"/>
              <a:ext cx="5774651" cy="43309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93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587672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729DA0-1A81-4F63-2253-4435F1562043}"/>
              </a:ext>
            </a:extLst>
          </p:cNvPr>
          <p:cNvGrpSpPr/>
          <p:nvPr/>
        </p:nvGrpSpPr>
        <p:grpSpPr>
          <a:xfrm>
            <a:off x="3208673" y="959694"/>
            <a:ext cx="5774650" cy="5285095"/>
            <a:chOff x="3208671" y="1042899"/>
            <a:chExt cx="5774650" cy="52850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88314C-BBCB-1694-A803-C1F90FCB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08671" y="1997006"/>
              <a:ext cx="5774650" cy="43309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59A3BD-B6B7-CCAE-0188-B57065930019}"/>
                </a:ext>
              </a:extLst>
            </p:cNvPr>
            <p:cNvSpPr txBox="1"/>
            <p:nvPr/>
          </p:nvSpPr>
          <p:spPr>
            <a:xfrm>
              <a:off x="3240155" y="1042899"/>
              <a:ext cx="571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 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87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2ADE-FBEC-0896-422F-CC49F947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FC14-C2D4-A459-3E1D-2EFBCAB8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25" y="613604"/>
            <a:ext cx="9612350" cy="847413"/>
          </a:xfrm>
        </p:spPr>
        <p:txBody>
          <a:bodyPr>
            <a:normAutofit/>
          </a:bodyPr>
          <a:lstStyle/>
          <a:p>
            <a:r>
              <a:rPr lang="en-US" dirty="0"/>
              <a:t>Manual Mapping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9049EC3-B47F-98FF-3060-C5DA62BB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19995E8-BFE9-937B-3E16-FA603382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5348EE7-5055-27B8-B6AC-27496A1C3635}"/>
              </a:ext>
            </a:extLst>
          </p:cNvPr>
          <p:cNvSpPr txBox="1">
            <a:spLocks/>
          </p:cNvSpPr>
          <p:nvPr/>
        </p:nvSpPr>
        <p:spPr>
          <a:xfrm>
            <a:off x="1885156" y="1954796"/>
            <a:ext cx="8421688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B394B0-276C-CB3B-763F-6C63AAE39387}"/>
                  </a:ext>
                </a:extLst>
              </p:cNvPr>
              <p:cNvSpPr txBox="1"/>
              <p:nvPr/>
            </p:nvSpPr>
            <p:spPr>
              <a:xfrm>
                <a:off x="1673087" y="1737712"/>
                <a:ext cx="884582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Cluster for Digit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concave hull created from all the data points of digit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Node for Digit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– contains all data points within the cluster for digit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, even if some data points aren’t of digit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Edge – formed between two nodes when a data point is in both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May be improved by calculating edges by cluster overlap instead of data point overlap.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B394B0-276C-CB3B-763F-6C63AAE39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87" y="1737712"/>
                <a:ext cx="8845826" cy="3970318"/>
              </a:xfrm>
              <a:prstGeom prst="rect">
                <a:avLst/>
              </a:prstGeom>
              <a:blipFill>
                <a:blip r:embed="rId3"/>
                <a:stretch>
                  <a:fillRect l="-1240" t="-1536" r="-895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06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153"/>
          </a:xfrm>
        </p:spPr>
        <p:txBody>
          <a:bodyPr/>
          <a:lstStyle/>
          <a:p>
            <a:r>
              <a:rPr lang="en-US" dirty="0"/>
              <a:t>Manual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5505B7E-2741-3785-A2FF-FA102DB99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44" y="1077157"/>
            <a:ext cx="10152711" cy="51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Automatic Mapping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8E7D4-AF7E-C733-B4CE-B0B01018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5156" y="1707614"/>
            <a:ext cx="8421688" cy="41248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KeplerMapper</a:t>
            </a:r>
            <a:r>
              <a:rPr lang="en-US" sz="2800" dirty="0"/>
              <a:t> provides covering scheme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Each dimension spanned by </a:t>
            </a:r>
            <a:r>
              <a:rPr lang="en-US" sz="2800" b="1" dirty="0"/>
              <a:t>hypercubes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Adjacent cubes have </a:t>
            </a:r>
            <a:r>
              <a:rPr lang="en-US" sz="2800" b="1" dirty="0"/>
              <a:t>% of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Hypercubes per dimension and % of overlap are parameters</a:t>
            </a:r>
          </a:p>
        </p:txBody>
      </p:sp>
    </p:spTree>
    <p:extLst>
      <p:ext uri="{BB962C8B-B14F-4D97-AF65-F5344CB8AC3E}">
        <p14:creationId xmlns:p14="http://schemas.microsoft.com/office/powerpoint/2010/main" val="155777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673811"/>
          </a:xfrm>
        </p:spPr>
        <p:txBody>
          <a:bodyPr/>
          <a:lstStyle/>
          <a:p>
            <a:r>
              <a:rPr lang="en-US" dirty="0"/>
              <a:t>Automatic Mapping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1C1BBF-2F2A-F9F0-F5C9-E8AA35051D66}"/>
              </a:ext>
            </a:extLst>
          </p:cNvPr>
          <p:cNvGrpSpPr/>
          <p:nvPr/>
        </p:nvGrpSpPr>
        <p:grpSpPr>
          <a:xfrm>
            <a:off x="530009" y="1229268"/>
            <a:ext cx="11131982" cy="4832092"/>
            <a:chOff x="556592" y="1381446"/>
            <a:chExt cx="11131982" cy="48320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AD9CC8-2617-A822-0510-6294E2493CFF}"/>
                </a:ext>
              </a:extLst>
            </p:cNvPr>
            <p:cNvSpPr txBox="1"/>
            <p:nvPr/>
          </p:nvSpPr>
          <p:spPr>
            <a:xfrm>
              <a:off x="556592" y="1381446"/>
              <a:ext cx="3326296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/>
                <a:t>Many different clustering algorithms, each with different strengths and use cases.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/>
                <a:t>DBSCAN </a:t>
              </a:r>
              <a:r>
                <a:rPr lang="en-US" sz="2800" dirty="0"/>
                <a:t>worked best for us.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/>
                <a:t>Spectral Clustering </a:t>
              </a:r>
              <a:r>
                <a:rPr lang="en-US" sz="2800" dirty="0"/>
                <a:t>looks promising.</a:t>
              </a:r>
              <a:endParaRPr lang="en-US" sz="2800" b="1" dirty="0"/>
            </a:p>
          </p:txBody>
        </p:sp>
        <p:pic>
          <p:nvPicPr>
            <p:cNvPr id="9" name="Picture 8" descr="A screenshot of a computer game&#10;&#10;Description automatically generated">
              <a:extLst>
                <a:ext uri="{FF2B5EF4-FFF2-40B4-BE49-F238E27FC236}">
                  <a16:creationId xmlns:a16="http://schemas.microsoft.com/office/drawing/2014/main" id="{2ECD9514-C06D-6C8C-527F-E3E16D029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2888" y="1381446"/>
              <a:ext cx="7805686" cy="4832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781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2ADE-FBEC-0896-422F-CC49F947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FC14-C2D4-A459-3E1D-2EFBCAB8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25" y="227716"/>
            <a:ext cx="9612350" cy="601864"/>
          </a:xfrm>
        </p:spPr>
        <p:txBody>
          <a:bodyPr>
            <a:normAutofit/>
          </a:bodyPr>
          <a:lstStyle/>
          <a:p>
            <a:r>
              <a:rPr lang="en-US" dirty="0"/>
              <a:t>Automatic Mapping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9049EC3-B47F-98FF-3060-C5DA62BB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19995E8-BFE9-937B-3E16-FA603382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F5B447-B214-AC9E-F2CA-AB6EA3E7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015493"/>
            <a:ext cx="10098157" cy="51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825"/>
            <a:ext cx="10515600" cy="529397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5B1E25-4E6C-271D-58F8-8D7DD7DC8288}"/>
              </a:ext>
            </a:extLst>
          </p:cNvPr>
          <p:cNvGrpSpPr/>
          <p:nvPr/>
        </p:nvGrpSpPr>
        <p:grpSpPr>
          <a:xfrm>
            <a:off x="342413" y="1293096"/>
            <a:ext cx="3921831" cy="1015663"/>
            <a:chOff x="722244" y="1426339"/>
            <a:chExt cx="3935895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754818-671A-70A9-1B31-3D8EC089EB90}"/>
                </a:ext>
              </a:extLst>
            </p:cNvPr>
            <p:cNvSpPr txBox="1"/>
            <p:nvPr/>
          </p:nvSpPr>
          <p:spPr>
            <a:xfrm>
              <a:off x="722244" y="1795671"/>
              <a:ext cx="3935895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x_train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 array(60000,28,28)</a:t>
              </a:r>
            </a:p>
            <a:p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y_train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 array(60000,)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889073-980F-BFA9-6D52-11CCBB48F021}"/>
                </a:ext>
              </a:extLst>
            </p:cNvPr>
            <p:cNvSpPr txBox="1"/>
            <p:nvPr/>
          </p:nvSpPr>
          <p:spPr>
            <a:xfrm>
              <a:off x="722244" y="1426339"/>
              <a:ext cx="393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Raw </a:t>
              </a:r>
              <a:r>
                <a:rPr lang="en-US" dirty="0" err="1"/>
                <a:t>Keras</a:t>
              </a:r>
              <a:r>
                <a:rPr lang="en-US" dirty="0"/>
                <a:t> MNIST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8E3FFA-9F12-4385-DCFB-9C29936F369A}"/>
              </a:ext>
            </a:extLst>
          </p:cNvPr>
          <p:cNvGrpSpPr/>
          <p:nvPr/>
        </p:nvGrpSpPr>
        <p:grpSpPr>
          <a:xfrm>
            <a:off x="8001207" y="1287983"/>
            <a:ext cx="2984290" cy="1025888"/>
            <a:chOff x="6738730" y="1552235"/>
            <a:chExt cx="2994992" cy="10258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F4CAE8-1D79-C089-B693-88FE7C36070E}"/>
                </a:ext>
              </a:extLst>
            </p:cNvPr>
            <p:cNvSpPr txBox="1"/>
            <p:nvPr/>
          </p:nvSpPr>
          <p:spPr>
            <a:xfrm>
              <a:off x="6738730" y="1931792"/>
              <a:ext cx="2994992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data = array(100,784)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labels = array(100,)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2A513D-B55C-8DE1-BE90-A50BB8711BE0}"/>
                </a:ext>
              </a:extLst>
            </p:cNvPr>
            <p:cNvSpPr txBox="1"/>
            <p:nvPr/>
          </p:nvSpPr>
          <p:spPr>
            <a:xfrm>
              <a:off x="6738730" y="1552235"/>
              <a:ext cx="2994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Selected &amp; Reshaped Data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1748B6-A6AD-8394-77AB-3BDBECDAE8AC}"/>
              </a:ext>
            </a:extLst>
          </p:cNvPr>
          <p:cNvGrpSpPr/>
          <p:nvPr/>
        </p:nvGrpSpPr>
        <p:grpSpPr>
          <a:xfrm>
            <a:off x="264008" y="2965947"/>
            <a:ext cx="4078639" cy="1302887"/>
            <a:chOff x="564874" y="2935193"/>
            <a:chExt cx="4093265" cy="13028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4E5E22-C558-10D8-1DA5-679A12CB224C}"/>
                </a:ext>
              </a:extLst>
            </p:cNvPr>
            <p:cNvSpPr txBox="1"/>
            <p:nvPr/>
          </p:nvSpPr>
          <p:spPr>
            <a:xfrm>
              <a:off x="564874" y="3314750"/>
              <a:ext cx="4093265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data = array(100,784)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labels = array(100,)</a:t>
              </a:r>
            </a:p>
            <a:p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projected_data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 array(100,2)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DFFFAF-12A3-A55C-00EA-5B383232667F}"/>
                </a:ext>
              </a:extLst>
            </p:cNvPr>
            <p:cNvSpPr txBox="1"/>
            <p:nvPr/>
          </p:nvSpPr>
          <p:spPr>
            <a:xfrm>
              <a:off x="564875" y="2935193"/>
              <a:ext cx="409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Projected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F775D3-AD45-3D85-7839-B0AE9E2E876C}"/>
              </a:ext>
            </a:extLst>
          </p:cNvPr>
          <p:cNvSpPr txBox="1"/>
          <p:nvPr/>
        </p:nvSpPr>
        <p:spPr>
          <a:xfrm>
            <a:off x="4658738" y="822827"/>
            <a:ext cx="141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Selection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B816E-3C8E-71C2-770F-FF8CDC180F5B}"/>
              </a:ext>
            </a:extLst>
          </p:cNvPr>
          <p:cNvSpPr txBox="1"/>
          <p:nvPr/>
        </p:nvSpPr>
        <p:spPr>
          <a:xfrm>
            <a:off x="6103014" y="822827"/>
            <a:ext cx="159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Reshaping</a:t>
            </a:r>
            <a:endParaRPr lang="en-US" b="1" dirty="0"/>
          </a:p>
        </p:txBody>
      </p:sp>
      <p:pic>
        <p:nvPicPr>
          <p:cNvPr id="20" name="Graphic 19" descr="Right pointing backhand index outline">
            <a:extLst>
              <a:ext uri="{FF2B5EF4-FFF2-40B4-BE49-F238E27FC236}">
                <a16:creationId xmlns:a16="http://schemas.microsoft.com/office/drawing/2014/main" id="{C65A8EB1-AC64-C120-1C8A-0510CCB63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1280" y="1343727"/>
            <a:ext cx="911133" cy="914400"/>
          </a:xfrm>
          <a:prstGeom prst="rect">
            <a:avLst/>
          </a:prstGeom>
        </p:spPr>
      </p:pic>
      <p:pic>
        <p:nvPicPr>
          <p:cNvPr id="24" name="Graphic 23" descr="Cube outline">
            <a:extLst>
              <a:ext uri="{FF2B5EF4-FFF2-40B4-BE49-F238E27FC236}">
                <a16:creationId xmlns:a16="http://schemas.microsoft.com/office/drawing/2014/main" id="{7D8BD438-3922-EB80-AAA4-4F119CA68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3039" y="1343727"/>
            <a:ext cx="911133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24531E-8B99-1B99-1729-AC561F892063}"/>
              </a:ext>
            </a:extLst>
          </p:cNvPr>
          <p:cNvCxnSpPr>
            <a:cxnSpLocks/>
          </p:cNvCxnSpPr>
          <p:nvPr/>
        </p:nvCxnSpPr>
        <p:spPr>
          <a:xfrm>
            <a:off x="4383088" y="1800927"/>
            <a:ext cx="46216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CB41DE-1C15-5DF3-31C9-F1742CFCA516}"/>
              </a:ext>
            </a:extLst>
          </p:cNvPr>
          <p:cNvCxnSpPr>
            <a:cxnSpLocks/>
          </p:cNvCxnSpPr>
          <p:nvPr/>
        </p:nvCxnSpPr>
        <p:spPr>
          <a:xfrm>
            <a:off x="5895039" y="1800927"/>
            <a:ext cx="54800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E1CBBF-FEF0-CD57-332B-9FDB325C5C5D}"/>
              </a:ext>
            </a:extLst>
          </p:cNvPr>
          <p:cNvCxnSpPr>
            <a:cxnSpLocks/>
          </p:cNvCxnSpPr>
          <p:nvPr/>
        </p:nvCxnSpPr>
        <p:spPr>
          <a:xfrm>
            <a:off x="7387184" y="1800927"/>
            <a:ext cx="46216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phic 40" descr="Scales of justice outline">
            <a:extLst>
              <a:ext uri="{FF2B5EF4-FFF2-40B4-BE49-F238E27FC236}">
                <a16:creationId xmlns:a16="http://schemas.microsoft.com/office/drawing/2014/main" id="{220FFDCD-B47D-5948-EF66-923E939F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3039" y="3160191"/>
            <a:ext cx="911133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8C9773-D073-5B67-C6EB-F4FC2B3F5B4A}"/>
              </a:ext>
            </a:extLst>
          </p:cNvPr>
          <p:cNvSpPr txBox="1"/>
          <p:nvPr/>
        </p:nvSpPr>
        <p:spPr>
          <a:xfrm>
            <a:off x="6322544" y="2667108"/>
            <a:ext cx="1152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Scaling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9BAFCD-4607-4B09-F883-209279B2CDC2}"/>
              </a:ext>
            </a:extLst>
          </p:cNvPr>
          <p:cNvSpPr txBox="1"/>
          <p:nvPr/>
        </p:nvSpPr>
        <p:spPr>
          <a:xfrm>
            <a:off x="4534942" y="2299828"/>
            <a:ext cx="166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Dimension</a:t>
            </a:r>
          </a:p>
          <a:p>
            <a:pPr algn="ctr"/>
            <a:r>
              <a:rPr lang="en-US" sz="2400" b="1" dirty="0"/>
              <a:t>Reduction</a:t>
            </a:r>
            <a:endParaRPr lang="en-US" b="1" dirty="0"/>
          </a:p>
        </p:txBody>
      </p:sp>
      <p:pic>
        <p:nvPicPr>
          <p:cNvPr id="47" name="Graphic 46" descr="Minimize outline">
            <a:extLst>
              <a:ext uri="{FF2B5EF4-FFF2-40B4-BE49-F238E27FC236}">
                <a16:creationId xmlns:a16="http://schemas.microsoft.com/office/drawing/2014/main" id="{4DAE0464-B6A1-675E-EF42-1EE2D32CE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1279" y="3160191"/>
            <a:ext cx="911133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EA5C71-1F5B-8F45-A8A8-DAE820566EF0}"/>
              </a:ext>
            </a:extLst>
          </p:cNvPr>
          <p:cNvCxnSpPr>
            <a:cxnSpLocks/>
          </p:cNvCxnSpPr>
          <p:nvPr/>
        </p:nvCxnSpPr>
        <p:spPr>
          <a:xfrm flipH="1">
            <a:off x="5895039" y="3617391"/>
            <a:ext cx="49518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E1850C-E3C4-852A-769F-D4668B061BFB}"/>
              </a:ext>
            </a:extLst>
          </p:cNvPr>
          <p:cNvCxnSpPr>
            <a:cxnSpLocks/>
          </p:cNvCxnSpPr>
          <p:nvPr/>
        </p:nvCxnSpPr>
        <p:spPr>
          <a:xfrm flipH="1">
            <a:off x="4462317" y="3617391"/>
            <a:ext cx="448962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915BFF8-3CF8-D001-1BC3-946E44C1BB32}"/>
              </a:ext>
            </a:extLst>
          </p:cNvPr>
          <p:cNvCxnSpPr>
            <a:cxnSpLocks/>
            <a:stCxn id="9" idx="2"/>
            <a:endCxn id="41" idx="3"/>
          </p:cNvCxnSpPr>
          <p:nvPr/>
        </p:nvCxnSpPr>
        <p:spPr>
          <a:xfrm rot="5400000">
            <a:off x="7772002" y="1896041"/>
            <a:ext cx="1303520" cy="213918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60428B9-DF70-68D0-B678-EAF514F96E57}"/>
              </a:ext>
            </a:extLst>
          </p:cNvPr>
          <p:cNvCxnSpPr>
            <a:cxnSpLocks/>
            <a:stCxn id="15" idx="2"/>
            <a:endCxn id="66" idx="1"/>
          </p:cNvCxnSpPr>
          <p:nvPr/>
        </p:nvCxnSpPr>
        <p:spPr>
          <a:xfrm rot="16200000" flipH="1">
            <a:off x="2245709" y="4326452"/>
            <a:ext cx="1165020" cy="104978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E7C1A97-424D-CFBB-456B-48C68BDC32BD}"/>
              </a:ext>
            </a:extLst>
          </p:cNvPr>
          <p:cNvGrpSpPr/>
          <p:nvPr/>
        </p:nvGrpSpPr>
        <p:grpSpPr>
          <a:xfrm>
            <a:off x="7849353" y="4641858"/>
            <a:ext cx="4078639" cy="1579886"/>
            <a:chOff x="564874" y="2935193"/>
            <a:chExt cx="4093265" cy="157988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88FCCBD-1F7F-13E1-7F77-CE4B355F0913}"/>
                </a:ext>
              </a:extLst>
            </p:cNvPr>
            <p:cNvSpPr txBox="1"/>
            <p:nvPr/>
          </p:nvSpPr>
          <p:spPr>
            <a:xfrm>
              <a:off x="564874" y="3314750"/>
              <a:ext cx="4093265" cy="12003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data = array(100,784)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labels = array(100,)</a:t>
              </a:r>
            </a:p>
            <a:p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projected_data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 = array(100,2)</a:t>
              </a:r>
            </a:p>
            <a:p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graph = 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dict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(</a:t>
              </a:r>
              <a:r>
                <a:rPr lang="en-US" dirty="0" err="1">
                  <a:latin typeface="Cascadia Code" panose="020B0609020000020004" pitchFamily="49" charset="0"/>
                  <a:cs typeface="Cascadia Code" panose="020B0609020000020004" pitchFamily="49" charset="0"/>
                </a:rPr>
                <a:t>nodes,links</a:t>
              </a:r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,…)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F326CEC-D8CC-4205-77B0-EBBD1F0FCA9B}"/>
                </a:ext>
              </a:extLst>
            </p:cNvPr>
            <p:cNvSpPr txBox="1"/>
            <p:nvPr/>
          </p:nvSpPr>
          <p:spPr>
            <a:xfrm>
              <a:off x="564875" y="2935193"/>
              <a:ext cx="409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</a:t>
              </a:r>
            </a:p>
          </p:txBody>
        </p:sp>
      </p:grpSp>
      <p:pic>
        <p:nvPicPr>
          <p:cNvPr id="66" name="Graphic 65" descr="Circles with lines outline">
            <a:extLst>
              <a:ext uri="{FF2B5EF4-FFF2-40B4-BE49-F238E27FC236}">
                <a16:creationId xmlns:a16="http://schemas.microsoft.com/office/drawing/2014/main" id="{E9C7D1A8-E23E-A1FC-2F0D-C6E9DA9BF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53111" y="4976654"/>
            <a:ext cx="911133" cy="914400"/>
          </a:xfrm>
          <a:prstGeom prst="rect">
            <a:avLst/>
          </a:prstGeom>
        </p:spPr>
      </p:pic>
      <p:pic>
        <p:nvPicPr>
          <p:cNvPr id="70" name="Graphic 69" descr="Network outline">
            <a:extLst>
              <a:ext uri="{FF2B5EF4-FFF2-40B4-BE49-F238E27FC236}">
                <a16:creationId xmlns:a16="http://schemas.microsoft.com/office/drawing/2014/main" id="{47FC84EE-76FA-CB8F-5F7D-B1EE3FBA03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16517" y="4976654"/>
            <a:ext cx="911133" cy="914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B10DE1D-7A94-CE43-1475-1CD167621453}"/>
              </a:ext>
            </a:extLst>
          </p:cNvPr>
          <p:cNvSpPr txBox="1"/>
          <p:nvPr/>
        </p:nvSpPr>
        <p:spPr>
          <a:xfrm>
            <a:off x="4599001" y="4488036"/>
            <a:ext cx="153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</a:t>
            </a:r>
            <a:endParaRPr 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E4CCEA-6251-9E61-D7DA-2534555E7EB7}"/>
              </a:ext>
            </a:extLst>
          </p:cNvPr>
          <p:cNvSpPr txBox="1"/>
          <p:nvPr/>
        </p:nvSpPr>
        <p:spPr>
          <a:xfrm>
            <a:off x="3317621" y="4488036"/>
            <a:ext cx="98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Cover</a:t>
            </a:r>
            <a:endParaRPr lang="en-US" b="1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B1DC448-A80F-3351-0EAD-185EC1D359AE}"/>
              </a:ext>
            </a:extLst>
          </p:cNvPr>
          <p:cNvCxnSpPr>
            <a:cxnSpLocks/>
          </p:cNvCxnSpPr>
          <p:nvPr/>
        </p:nvCxnSpPr>
        <p:spPr>
          <a:xfrm>
            <a:off x="4264244" y="5433854"/>
            <a:ext cx="647035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83770D-D95F-F25A-295F-3257904D1EF7}"/>
              </a:ext>
            </a:extLst>
          </p:cNvPr>
          <p:cNvCxnSpPr>
            <a:cxnSpLocks/>
          </p:cNvCxnSpPr>
          <p:nvPr/>
        </p:nvCxnSpPr>
        <p:spPr>
          <a:xfrm>
            <a:off x="5899581" y="5431801"/>
            <a:ext cx="402747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Graphic 98" descr="Building Brick Wall outline">
            <a:extLst>
              <a:ext uri="{FF2B5EF4-FFF2-40B4-BE49-F238E27FC236}">
                <a16:creationId xmlns:a16="http://schemas.microsoft.com/office/drawing/2014/main" id="{F3D365E3-A7DE-E371-AEE5-206C36CCA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6439771" y="4989365"/>
            <a:ext cx="91440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3AEFFAE-EF27-BA1E-251F-5E66334FCD73}"/>
              </a:ext>
            </a:extLst>
          </p:cNvPr>
          <p:cNvSpPr txBox="1"/>
          <p:nvPr/>
        </p:nvSpPr>
        <p:spPr>
          <a:xfrm>
            <a:off x="6225267" y="4120304"/>
            <a:ext cx="1343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Graph</a:t>
            </a:r>
          </a:p>
          <a:p>
            <a:pPr algn="ctr"/>
            <a:r>
              <a:rPr lang="en-US" sz="2400" b="1" dirty="0"/>
              <a:t>Creation</a:t>
            </a:r>
            <a:endParaRPr lang="en-US" b="1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6571C5D-9C4D-6094-2D79-4BE9D908C7A5}"/>
              </a:ext>
            </a:extLst>
          </p:cNvPr>
          <p:cNvCxnSpPr>
            <a:cxnSpLocks/>
          </p:cNvCxnSpPr>
          <p:nvPr/>
        </p:nvCxnSpPr>
        <p:spPr>
          <a:xfrm>
            <a:off x="7387184" y="5446565"/>
            <a:ext cx="40509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55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Interesting Findings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8E7D4-AF7E-C733-B4CE-B0B01018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5156" y="1707614"/>
            <a:ext cx="8421688" cy="41248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and 6 typically close on the scatter plot but no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9 has large cluster (similar topology to many digits) and almost never overlap with 0 or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 and 4 typically close to 9 on the 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1 and 3 typically within 2’s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9 and 7 typically close on the 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All of this could change with different/more data, but consistent across lenses/projection pipelines!</a:t>
            </a:r>
          </a:p>
        </p:txBody>
      </p:sp>
    </p:spTree>
    <p:extLst>
      <p:ext uri="{BB962C8B-B14F-4D97-AF65-F5344CB8AC3E}">
        <p14:creationId xmlns:p14="http://schemas.microsoft.com/office/powerpoint/2010/main" val="132686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Shaping Up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FB0F2E-16EE-A4B1-C696-B926A2F965A8}"/>
              </a:ext>
            </a:extLst>
          </p:cNvPr>
          <p:cNvGrpSpPr/>
          <p:nvPr/>
        </p:nvGrpSpPr>
        <p:grpSpPr>
          <a:xfrm>
            <a:off x="3788465" y="1653150"/>
            <a:ext cx="4615070" cy="4236708"/>
            <a:chOff x="3538330" y="1653150"/>
            <a:chExt cx="4615070" cy="42367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2F3AF2-5E90-5363-3BC8-B6209FDDF5AE}"/>
                </a:ext>
              </a:extLst>
            </p:cNvPr>
            <p:cNvSpPr txBox="1"/>
            <p:nvPr/>
          </p:nvSpPr>
          <p:spPr>
            <a:xfrm>
              <a:off x="3538330" y="2497976"/>
              <a:ext cx="10005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9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BA134-F960-AC30-2065-314FCBAB7284}"/>
                </a:ext>
              </a:extLst>
            </p:cNvPr>
            <p:cNvSpPr txBox="1"/>
            <p:nvPr/>
          </p:nvSpPr>
          <p:spPr>
            <a:xfrm>
              <a:off x="7152860" y="1653150"/>
              <a:ext cx="10005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AD65FA-FAA9-4B8E-DC13-F8187024216F}"/>
                </a:ext>
              </a:extLst>
            </p:cNvPr>
            <p:cNvSpPr txBox="1"/>
            <p:nvPr/>
          </p:nvSpPr>
          <p:spPr>
            <a:xfrm>
              <a:off x="7152860" y="4027810"/>
              <a:ext cx="10005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6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58DA55-51C4-8E0B-B2B8-D75BEAA96F4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538870" y="2584174"/>
              <a:ext cx="2613990" cy="70899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748514-7F1B-B681-D8D4-11B6F7AFE4E8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538870" y="3561318"/>
              <a:ext cx="2613990" cy="139751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E697E6-26BB-2D49-B7CB-A2C699995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130" y="3293165"/>
              <a:ext cx="0" cy="1013792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43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35CB-E225-2405-706C-5128F050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E63E-B1A4-7FD5-F0F5-58818B42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877" y="1547239"/>
            <a:ext cx="4179570" cy="5562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508F4-2124-D15C-A8AF-AF4A4B94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48E50-DEB1-9D2B-E40B-6A5D8D637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21D74-8FDB-8CDB-A644-A90D2A52ADD3}"/>
              </a:ext>
            </a:extLst>
          </p:cNvPr>
          <p:cNvSpPr txBox="1"/>
          <p:nvPr/>
        </p:nvSpPr>
        <p:spPr>
          <a:xfrm>
            <a:off x="7093737" y="3445113"/>
            <a:ext cx="3885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Interactive HTML files,</a:t>
            </a:r>
          </a:p>
          <a:p>
            <a:r>
              <a:rPr lang="en-US" sz="2400" i="1" dirty="0" err="1">
                <a:solidFill>
                  <a:schemeClr val="bg1"/>
                </a:solidFill>
              </a:rPr>
              <a:t>Jupyter</a:t>
            </a:r>
            <a:r>
              <a:rPr lang="en-US" sz="2400" i="1" dirty="0">
                <a:solidFill>
                  <a:schemeClr val="bg1"/>
                </a:solidFill>
              </a:rPr>
              <a:t> Notebook w/ code,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Project proposal,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Presentation file, etc.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29EB2D4C-DF0A-7445-8FEC-E15E0298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77" y="2800526"/>
            <a:ext cx="2858833" cy="285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939568"/>
          </a:xfrm>
        </p:spPr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598AB-2419-6073-83E3-EF56D3C6E0FE}"/>
              </a:ext>
            </a:extLst>
          </p:cNvPr>
          <p:cNvGrpSpPr/>
          <p:nvPr/>
        </p:nvGrpSpPr>
        <p:grpSpPr>
          <a:xfrm>
            <a:off x="3023136" y="1566952"/>
            <a:ext cx="5145188" cy="1862048"/>
            <a:chOff x="1143828" y="1496645"/>
            <a:chExt cx="5145188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B2ECB9-A897-FB96-FC2E-E96F3763499C}"/>
                </a:ext>
              </a:extLst>
            </p:cNvPr>
            <p:cNvSpPr txBox="1"/>
            <p:nvPr/>
          </p:nvSpPr>
          <p:spPr>
            <a:xfrm>
              <a:off x="1143828" y="1496645"/>
              <a:ext cx="10005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9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669B0E-0FAF-018E-20C8-837A1219F6B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144368" y="2427669"/>
              <a:ext cx="4144648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E1FD1C-379F-1E5C-23B1-97C3788626AE}"/>
              </a:ext>
            </a:extLst>
          </p:cNvPr>
          <p:cNvSpPr txBox="1"/>
          <p:nvPr/>
        </p:nvSpPr>
        <p:spPr>
          <a:xfrm>
            <a:off x="3038060" y="1566952"/>
            <a:ext cx="10005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Cascadia Code" panose="020B0609020000020004" pitchFamily="49" charset="0"/>
                <a:cs typeface="Cascadia Code" panose="020B0609020000020004" pitchFamily="49" charset="0"/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D0A4C-2EA5-BB8C-2750-36F5BC093A60}"/>
              </a:ext>
            </a:extLst>
          </p:cNvPr>
          <p:cNvSpPr txBox="1"/>
          <p:nvPr/>
        </p:nvSpPr>
        <p:spPr>
          <a:xfrm>
            <a:off x="5238757" y="2036311"/>
            <a:ext cx="172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Rotate 180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CEFFF-1880-5B89-E432-A5DFE05CE46F}"/>
              </a:ext>
            </a:extLst>
          </p:cNvPr>
          <p:cNvSpPr txBox="1"/>
          <p:nvPr/>
        </p:nvSpPr>
        <p:spPr>
          <a:xfrm>
            <a:off x="8153400" y="3820068"/>
            <a:ext cx="10005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F4659-3AC4-5580-8BBA-6B8A23855FD3}"/>
              </a:ext>
            </a:extLst>
          </p:cNvPr>
          <p:cNvGrpSpPr/>
          <p:nvPr/>
        </p:nvGrpSpPr>
        <p:grpSpPr>
          <a:xfrm>
            <a:off x="5595730" y="3795917"/>
            <a:ext cx="1000540" cy="1862048"/>
            <a:chOff x="5384112" y="3795917"/>
            <a:chExt cx="1000540" cy="18620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E3894E-BE08-06EB-5831-B8FC1413B48A}"/>
                </a:ext>
              </a:extLst>
            </p:cNvPr>
            <p:cNvSpPr txBox="1"/>
            <p:nvPr/>
          </p:nvSpPr>
          <p:spPr>
            <a:xfrm>
              <a:off x="5384112" y="3795917"/>
              <a:ext cx="10005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6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307C8B-098F-3DBB-80E8-A9995A7CE312}"/>
                    </a:ext>
                  </a:extLst>
                </p14:cNvPr>
                <p14:cNvContentPartPr/>
                <p14:nvPr/>
              </p14:nvContentPartPr>
              <p14:xfrm>
                <a:off x="6006923" y="4273372"/>
                <a:ext cx="182880" cy="444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307C8B-098F-3DBB-80E8-A9995A7CE3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3923" y="4210732"/>
                  <a:ext cx="3085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DEE8368-90D3-083A-4916-D72026F962FC}"/>
                    </a:ext>
                  </a:extLst>
                </p14:cNvPr>
                <p14:cNvContentPartPr/>
                <p14:nvPr/>
              </p14:nvContentPartPr>
              <p14:xfrm>
                <a:off x="5777603" y="4669732"/>
                <a:ext cx="288000" cy="81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DEE8368-90D3-083A-4916-D72026F962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4963" y="4607092"/>
                  <a:ext cx="41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E882D45-96C1-F69C-6B35-BDE9F944513B}"/>
                    </a:ext>
                  </a:extLst>
                </p14:cNvPr>
                <p14:cNvContentPartPr/>
                <p14:nvPr/>
              </p14:nvContentPartPr>
              <p14:xfrm>
                <a:off x="6175763" y="4624732"/>
                <a:ext cx="12600" cy="10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E882D45-96C1-F69C-6B35-BDE9F94451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13123" y="4562092"/>
                  <a:ext cx="138240" cy="23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D469F16-1CF6-4707-0CDA-1496C9CC1029}"/>
              </a:ext>
            </a:extLst>
          </p:cNvPr>
          <p:cNvSpPr txBox="1"/>
          <p:nvPr/>
        </p:nvSpPr>
        <p:spPr>
          <a:xfrm>
            <a:off x="3038060" y="3795917"/>
            <a:ext cx="10005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1B63EE-65B5-0F50-0032-F64F8B0A4447}"/>
              </a:ext>
            </a:extLst>
          </p:cNvPr>
          <p:cNvCxnSpPr>
            <a:cxnSpLocks/>
            <a:stCxn id="32" idx="3"/>
            <a:endCxn id="19" idx="1"/>
          </p:cNvCxnSpPr>
          <p:nvPr/>
        </p:nvCxnSpPr>
        <p:spPr>
          <a:xfrm>
            <a:off x="4038600" y="4726941"/>
            <a:ext cx="155713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3CB53D-1BF8-8DC1-ADA2-121FEA1031DB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596270" y="4726941"/>
            <a:ext cx="1557130" cy="2415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3B26B63-4246-F785-D2F0-E992194B3EB0}"/>
              </a:ext>
            </a:extLst>
          </p:cNvPr>
          <p:cNvSpPr txBox="1"/>
          <p:nvPr/>
        </p:nvSpPr>
        <p:spPr>
          <a:xfrm>
            <a:off x="3955109" y="3889761"/>
            <a:ext cx="172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Add/Remove</a:t>
            </a:r>
          </a:p>
          <a:p>
            <a:pPr algn="ctr"/>
            <a:r>
              <a:rPr lang="en-US" sz="2000" dirty="0"/>
              <a:t>Segments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B9F833-ECB8-320E-2773-9BF193C54A7F}"/>
              </a:ext>
            </a:extLst>
          </p:cNvPr>
          <p:cNvSpPr txBox="1"/>
          <p:nvPr/>
        </p:nvSpPr>
        <p:spPr>
          <a:xfrm>
            <a:off x="6510130" y="4197537"/>
            <a:ext cx="1729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Number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B4B2E4-9A30-AD2D-A842-1ABD11565F61}"/>
              </a:ext>
            </a:extLst>
          </p:cNvPr>
          <p:cNvSpPr txBox="1"/>
          <p:nvPr/>
        </p:nvSpPr>
        <p:spPr>
          <a:xfrm>
            <a:off x="8168324" y="1566952"/>
            <a:ext cx="10005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Cascadia Code" panose="020B0609020000020004" pitchFamily="49" charset="0"/>
                <a:cs typeface="Cascadia Code" panose="020B06090200000200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569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42279 -0.0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33" y="-2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2ADE-FBEC-0896-422F-CC49F947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FC14-C2D4-A459-3E1D-2EFBCAB8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825" y="830689"/>
            <a:ext cx="9612350" cy="847413"/>
          </a:xfrm>
        </p:spPr>
        <p:txBody>
          <a:bodyPr>
            <a:normAutofit/>
          </a:bodyPr>
          <a:lstStyle/>
          <a:p>
            <a:r>
              <a:rPr lang="en-US" dirty="0"/>
              <a:t>Topological Data Analysis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9049EC3-B47F-98FF-3060-C5DA62BB6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19995E8-BFE9-937B-3E16-FA603382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A9E3A-5135-F167-0D9F-8817F2743F27}"/>
              </a:ext>
            </a:extLst>
          </p:cNvPr>
          <p:cNvSpPr txBox="1"/>
          <p:nvPr/>
        </p:nvSpPr>
        <p:spPr>
          <a:xfrm>
            <a:off x="1289825" y="1678101"/>
            <a:ext cx="42075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to·pol·o·gy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way in which constituent parts are interrelated or arranged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of geometric properties and spatial relations unaffected by the continuous change of shape or size of figures</a:t>
            </a:r>
          </a:p>
        </p:txBody>
      </p:sp>
      <p:pic>
        <p:nvPicPr>
          <p:cNvPr id="8" name="Picture 7" descr="A blue dots in a circle&#10;&#10;Description automatically generated">
            <a:extLst>
              <a:ext uri="{FF2B5EF4-FFF2-40B4-BE49-F238E27FC236}">
                <a16:creationId xmlns:a16="http://schemas.microsoft.com/office/drawing/2014/main" id="{2E82C1D8-F394-541A-20C6-5DF7289B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71" y="1678101"/>
            <a:ext cx="4489257" cy="3584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0BF49-C4AF-EBE5-5640-9D1CCD83E85A}"/>
              </a:ext>
            </a:extLst>
          </p:cNvPr>
          <p:cNvSpPr txBox="1"/>
          <p:nvPr/>
        </p:nvSpPr>
        <p:spPr>
          <a:xfrm>
            <a:off x="6365971" y="5262995"/>
            <a:ext cx="448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shape?</a:t>
            </a:r>
          </a:p>
        </p:txBody>
      </p:sp>
    </p:spTree>
    <p:extLst>
      <p:ext uri="{BB962C8B-B14F-4D97-AF65-F5344CB8AC3E}">
        <p14:creationId xmlns:p14="http://schemas.microsoft.com/office/powerpoint/2010/main" val="277473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8C6-9E7A-6E4B-F1C3-CC34659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805"/>
          </a:xfrm>
        </p:spPr>
        <p:txBody>
          <a:bodyPr/>
          <a:lstStyle/>
          <a:p>
            <a:r>
              <a:rPr lang="en-US" dirty="0"/>
              <a:t>Persistent Homology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9A82-7DEA-599F-BDD6-A6D2ABB7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0D45B-0D67-CA3A-DD71-6504AD6B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diagram of circles and triangles&#10;&#10;Description automatically generated">
            <a:extLst>
              <a:ext uri="{FF2B5EF4-FFF2-40B4-BE49-F238E27FC236}">
                <a16:creationId xmlns:a16="http://schemas.microsoft.com/office/drawing/2014/main" id="{FD3BAEDD-06CD-4560-CB1E-4CA0DCAF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90" y="1429023"/>
            <a:ext cx="3200400" cy="2452132"/>
          </a:xfrm>
          <a:prstGeom prst="rect">
            <a:avLst/>
          </a:prstGeom>
        </p:spPr>
      </p:pic>
      <p:pic>
        <p:nvPicPr>
          <p:cNvPr id="11" name="Picture 10" descr="A diagram of a triangle with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7E00CC1F-DA7C-6BCC-5B7D-F309277B5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1422317"/>
            <a:ext cx="3200400" cy="2465544"/>
          </a:xfrm>
          <a:prstGeom prst="rect">
            <a:avLst/>
          </a:prstGeom>
        </p:spPr>
      </p:pic>
      <p:pic>
        <p:nvPicPr>
          <p:cNvPr id="13" name="Picture 12" descr="A close-up of a network&#10;&#10;Description automatically generated">
            <a:extLst>
              <a:ext uri="{FF2B5EF4-FFF2-40B4-BE49-F238E27FC236}">
                <a16:creationId xmlns:a16="http://schemas.microsoft.com/office/drawing/2014/main" id="{661A79F6-3B94-FC41-3A66-947175151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09" y="1390560"/>
            <a:ext cx="3200400" cy="252905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B67FE-5002-5A14-A6CD-329D0DD0108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45590" y="2655089"/>
            <a:ext cx="35020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BF666-002A-0B0A-2889-B7BF05B961B2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696199" y="2655089"/>
            <a:ext cx="35021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A80D4-1E9B-E6B3-B4BA-ED63B4877EDF}"/>
                  </a:ext>
                </a:extLst>
              </p:cNvPr>
              <p:cNvSpPr txBox="1"/>
              <p:nvPr/>
            </p:nvSpPr>
            <p:spPr>
              <a:xfrm>
                <a:off x="2229951" y="3881155"/>
                <a:ext cx="630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A80D4-1E9B-E6B3-B4BA-ED63B4877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51" y="3881155"/>
                <a:ext cx="630878" cy="276999"/>
              </a:xfrm>
              <a:prstGeom prst="rect">
                <a:avLst/>
              </a:prstGeom>
              <a:blipFill>
                <a:blip r:embed="rId6"/>
                <a:stretch>
                  <a:fillRect l="-8738" r="-77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4240A-1107-7328-6E1B-AD9EC25D49CD}"/>
                  </a:ext>
                </a:extLst>
              </p:cNvPr>
              <p:cNvSpPr txBox="1"/>
              <p:nvPr/>
            </p:nvSpPr>
            <p:spPr>
              <a:xfrm>
                <a:off x="5780560" y="3919618"/>
                <a:ext cx="6308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C4240A-1107-7328-6E1B-AD9EC25D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560" y="3919618"/>
                <a:ext cx="630878" cy="276999"/>
              </a:xfrm>
              <a:prstGeom prst="rect">
                <a:avLst/>
              </a:prstGeom>
              <a:blipFill>
                <a:blip r:embed="rId7"/>
                <a:stretch>
                  <a:fillRect l="-8654" r="-769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9DF1EE-4665-5F3D-03EB-291AA737726C}"/>
                  </a:ext>
                </a:extLst>
              </p:cNvPr>
              <p:cNvSpPr txBox="1"/>
              <p:nvPr/>
            </p:nvSpPr>
            <p:spPr>
              <a:xfrm>
                <a:off x="9267049" y="3914213"/>
                <a:ext cx="759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9DF1EE-4665-5F3D-03EB-291AA737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049" y="3914213"/>
                <a:ext cx="759119" cy="276999"/>
              </a:xfrm>
              <a:prstGeom prst="rect">
                <a:avLst/>
              </a:prstGeom>
              <a:blipFill>
                <a:blip r:embed="rId8"/>
                <a:stretch>
                  <a:fillRect l="-6400" r="-64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FACE8B-9D6A-CA78-4D8B-B3391BA4CC51}"/>
                  </a:ext>
                </a:extLst>
              </p:cNvPr>
              <p:cNvSpPr txBox="1"/>
              <p:nvPr/>
            </p:nvSpPr>
            <p:spPr>
              <a:xfrm>
                <a:off x="945190" y="4522320"/>
                <a:ext cx="1030161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Middle hole may last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=[2, 8]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Persistence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Higher persistence = feature, lower persistence = noise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FACE8B-9D6A-CA78-4D8B-B3391BA4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90" y="4522320"/>
                <a:ext cx="10301618" cy="1384995"/>
              </a:xfrm>
              <a:prstGeom prst="rect">
                <a:avLst/>
              </a:prstGeom>
              <a:blipFill>
                <a:blip r:embed="rId9"/>
                <a:stretch>
                  <a:fillRect l="-1065" t="-4846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24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D60-2098-7E97-719D-220CA27E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71D5-FA58-6AE1-061B-58FD80AF9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2746"/>
            <a:ext cx="8421688" cy="823912"/>
          </a:xfrm>
        </p:spPr>
        <p:txBody>
          <a:bodyPr>
            <a:normAutofit/>
          </a:bodyPr>
          <a:lstStyle/>
          <a:p>
            <a:r>
              <a:rPr lang="en-US" dirty="0"/>
              <a:t>Now What?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8EF3B9-C34E-676C-36E0-BEB4AEE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71BABD-DB2D-67AD-6492-C00DC986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8E7D4-AF7E-C733-B4CE-B0B01018C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5156" y="1707614"/>
            <a:ext cx="8421688" cy="41248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Point clouds =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Using homology, we acquire </a:t>
            </a:r>
            <a:r>
              <a:rPr lang="en-US" sz="2800" b="1" dirty="0"/>
              <a:t>important features </a:t>
            </a:r>
            <a:r>
              <a:rPr lang="en-US" sz="2800" dirty="0"/>
              <a:t>of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can reduce the </a:t>
            </a:r>
            <a:r>
              <a:rPr lang="en-US" sz="2800" b="1" dirty="0"/>
              <a:t>dimensionality </a:t>
            </a:r>
            <a:r>
              <a:rPr lang="en-US" sz="2800" dirty="0"/>
              <a:t>of data while maintaining </a:t>
            </a:r>
            <a:r>
              <a:rPr lang="en-US" sz="2800" b="1" dirty="0"/>
              <a:t>important features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Reduced dimensionality makes </a:t>
            </a:r>
            <a:r>
              <a:rPr lang="en-US" sz="2800" b="1" dirty="0"/>
              <a:t>data analysis </a:t>
            </a:r>
            <a:r>
              <a:rPr lang="en-US" sz="2800" dirty="0"/>
              <a:t>possible!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59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F06DE-5DE3-13F9-0043-A2141508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AC205-55B9-0532-2C94-E48B44DD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467"/>
            <a:ext cx="10515600" cy="939568"/>
          </a:xfrm>
        </p:spPr>
        <p:txBody>
          <a:bodyPr/>
          <a:lstStyle/>
          <a:p>
            <a:r>
              <a:rPr lang="en-US" dirty="0"/>
              <a:t>Mapper Algorithm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3BD80-E39E-EF74-CCB3-6CF8B5F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  <a:p>
            <a:r>
              <a:rPr lang="en-US" dirty="0"/>
              <a:t>Topological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B8EF3-2E67-56D9-D11F-E10CA15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4464E5-8F52-2EF0-7D16-638C9C742C9E}"/>
              </a:ext>
            </a:extLst>
          </p:cNvPr>
          <p:cNvSpPr txBox="1">
            <a:spLocks/>
          </p:cNvSpPr>
          <p:nvPr/>
        </p:nvSpPr>
        <p:spPr>
          <a:xfrm>
            <a:off x="4038600" y="1715763"/>
            <a:ext cx="6540846" cy="41248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0847252-A401-A319-DF4F-02338C3F367D}"/>
              </a:ext>
            </a:extLst>
          </p:cNvPr>
          <p:cNvSpPr txBox="1">
            <a:spLocks/>
          </p:cNvSpPr>
          <p:nvPr/>
        </p:nvSpPr>
        <p:spPr>
          <a:xfrm>
            <a:off x="4038599" y="1200035"/>
            <a:ext cx="6540846" cy="182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</p:txBody>
      </p:sp>
      <p:pic>
        <p:nvPicPr>
          <p:cNvPr id="4" name="Picture 3" descr="A diagram of a cluster diagram&#10;&#10;Description automatically generated with medium confidence">
            <a:extLst>
              <a:ext uri="{FF2B5EF4-FFF2-40B4-BE49-F238E27FC236}">
                <a16:creationId xmlns:a16="http://schemas.microsoft.com/office/drawing/2014/main" id="{21DB9DD9-0F20-973C-C947-D16C2E34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075"/>
            <a:ext cx="12192000" cy="35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3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AF1F31-4779-4872-97B9-663A64C35BA1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{55C5174D-1BC5-481A-A977-99398F95CAF9}tf67328976_win32</Template>
  <TotalTime>5570</TotalTime>
  <Words>2697</Words>
  <Application>Microsoft Office PowerPoint</Application>
  <PresentationFormat>Widescreen</PresentationFormat>
  <Paragraphs>406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Cascadia Code</vt:lpstr>
      <vt:lpstr>Cascadia Code SemiLight</vt:lpstr>
      <vt:lpstr>Heebo Medium</vt:lpstr>
      <vt:lpstr>system-ui</vt:lpstr>
      <vt:lpstr>Tenorite</vt:lpstr>
      <vt:lpstr>Times New Roman</vt:lpstr>
      <vt:lpstr>Office Theme</vt:lpstr>
      <vt:lpstr>Topological Data Analysis</vt:lpstr>
      <vt:lpstr>Outline</vt:lpstr>
      <vt:lpstr>Intro to TDA</vt:lpstr>
      <vt:lpstr>Shaping Up</vt:lpstr>
      <vt:lpstr>Transformers</vt:lpstr>
      <vt:lpstr>Topological Data Analysis</vt:lpstr>
      <vt:lpstr>Persistent Homology</vt:lpstr>
      <vt:lpstr>Now What?</vt:lpstr>
      <vt:lpstr>Mapper Algorithm</vt:lpstr>
      <vt:lpstr>Data &amp; Objective</vt:lpstr>
      <vt:lpstr>MNIST</vt:lpstr>
      <vt:lpstr>MNIST Digit Example</vt:lpstr>
      <vt:lpstr>Our Objective</vt:lpstr>
      <vt:lpstr>Implementation &amp; Results</vt:lpstr>
      <vt:lpstr>Tech Stack</vt:lpstr>
      <vt:lpstr>Importing MNIST</vt:lpstr>
      <vt:lpstr>Storing Digits</vt:lpstr>
      <vt:lpstr>Selection Algorithm</vt:lpstr>
      <vt:lpstr>Reducing Dimensionality</vt:lpstr>
      <vt:lpstr>Projection as a Lens</vt:lpstr>
      <vt:lpstr>Cover, Cluster, and Graph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Manual Mapping</vt:lpstr>
      <vt:lpstr>Automatic Mapping</vt:lpstr>
      <vt:lpstr>Automatic Mapping</vt:lpstr>
      <vt:lpstr>Automatic Mapping</vt:lpstr>
      <vt:lpstr>Data Pipeline</vt:lpstr>
      <vt:lpstr>Interesting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Joshua Sheldon</dc:creator>
  <cp:lastModifiedBy>Joshua Sheldon</cp:lastModifiedBy>
  <cp:revision>40</cp:revision>
  <dcterms:created xsi:type="dcterms:W3CDTF">2024-02-07T01:45:04Z</dcterms:created>
  <dcterms:modified xsi:type="dcterms:W3CDTF">2024-04-02T04:07:07Z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